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2"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1E3F"/>
    <a:srgbClr val="E8E7ED"/>
    <a:srgbClr val="1B12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E0E616-F464-44AE-AB35-272007BD2FA5}" v="6" dt="2026-01-11T20:41:05.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96247" autoAdjust="0"/>
  </p:normalViewPr>
  <p:slideViewPr>
    <p:cSldViewPr snapToGrid="0">
      <p:cViewPr varScale="1">
        <p:scale>
          <a:sx n="103" d="100"/>
          <a:sy n="103" d="100"/>
        </p:scale>
        <p:origin x="768" y="10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 McBride" userId="c27d96be-ec6a-4080-99b2-58a4c9948cce" providerId="ADAL" clId="{5E32C7F5-1B41-455E-AD6E-D43260E08B2B}"/>
    <pc:docChg chg="undo redo custSel modSld modMainMaster">
      <pc:chgData name="Marc McBride" userId="c27d96be-ec6a-4080-99b2-58a4c9948cce" providerId="ADAL" clId="{5E32C7F5-1B41-455E-AD6E-D43260E08B2B}" dt="2026-01-11T20:40:51.100" v="4936" actId="6549"/>
      <pc:docMkLst>
        <pc:docMk/>
      </pc:docMkLst>
      <pc:sldChg chg="modSp mod chgLayout">
        <pc:chgData name="Marc McBride" userId="c27d96be-ec6a-4080-99b2-58a4c9948cce" providerId="ADAL" clId="{5E32C7F5-1B41-455E-AD6E-D43260E08B2B}" dt="2026-01-11T20:40:51.100" v="4936" actId="6549"/>
        <pc:sldMkLst>
          <pc:docMk/>
          <pc:sldMk cId="3820603147" sldId="262"/>
        </pc:sldMkLst>
        <pc:spChg chg="mod">
          <ac:chgData name="Marc McBride" userId="c27d96be-ec6a-4080-99b2-58a4c9948cce" providerId="ADAL" clId="{5E32C7F5-1B41-455E-AD6E-D43260E08B2B}" dt="2026-01-11T20:38:43.196" v="4862" actId="20577"/>
          <ac:spMkLst>
            <pc:docMk/>
            <pc:sldMk cId="3820603147" sldId="262"/>
            <ac:spMk id="4" creationId="{D0533759-5100-B6AE-991B-69D50B05B602}"/>
          </ac:spMkLst>
        </pc:spChg>
        <pc:spChg chg="mod">
          <ac:chgData name="Marc McBride" userId="c27d96be-ec6a-4080-99b2-58a4c9948cce" providerId="ADAL" clId="{5E32C7F5-1B41-455E-AD6E-D43260E08B2B}" dt="2026-01-11T20:38:09.444" v="4825" actId="14100"/>
          <ac:spMkLst>
            <pc:docMk/>
            <pc:sldMk cId="3820603147" sldId="262"/>
            <ac:spMk id="6" creationId="{098ADB33-57A1-3707-28BD-6EA0C275520B}"/>
          </ac:spMkLst>
        </pc:spChg>
        <pc:spChg chg="mod">
          <ac:chgData name="Marc McBride" userId="c27d96be-ec6a-4080-99b2-58a4c9948cce" providerId="ADAL" clId="{5E32C7F5-1B41-455E-AD6E-D43260E08B2B}" dt="2026-01-11T20:38:09.993" v="4826" actId="14100"/>
          <ac:spMkLst>
            <pc:docMk/>
            <pc:sldMk cId="3820603147" sldId="262"/>
            <ac:spMk id="7" creationId="{8ADCC739-9C92-B862-DD54-671DCA8B9BBB}"/>
          </ac:spMkLst>
        </pc:spChg>
        <pc:spChg chg="mod">
          <ac:chgData name="Marc McBride" userId="c27d96be-ec6a-4080-99b2-58a4c9948cce" providerId="ADAL" clId="{5E32C7F5-1B41-455E-AD6E-D43260E08B2B}" dt="2026-01-11T20:39:42.031" v="4870" actId="6549"/>
          <ac:spMkLst>
            <pc:docMk/>
            <pc:sldMk cId="3820603147" sldId="262"/>
            <ac:spMk id="10" creationId="{D7AD0BA1-3C67-3176-85A9-A853B2B4051F}"/>
          </ac:spMkLst>
        </pc:spChg>
        <pc:spChg chg="mod">
          <ac:chgData name="Marc McBride" userId="c27d96be-ec6a-4080-99b2-58a4c9948cce" providerId="ADAL" clId="{5E32C7F5-1B41-455E-AD6E-D43260E08B2B}" dt="2026-01-11T20:40:26.647" v="4915" actId="20577"/>
          <ac:spMkLst>
            <pc:docMk/>
            <pc:sldMk cId="3820603147" sldId="262"/>
            <ac:spMk id="11" creationId="{B197C65E-9D9E-592E-274E-DF36C0D171BF}"/>
          </ac:spMkLst>
        </pc:spChg>
        <pc:spChg chg="mod">
          <ac:chgData name="Marc McBride" userId="c27d96be-ec6a-4080-99b2-58a4c9948cce" providerId="ADAL" clId="{5E32C7F5-1B41-455E-AD6E-D43260E08B2B}" dt="2026-01-11T20:40:45.651" v="4932" actId="6549"/>
          <ac:spMkLst>
            <pc:docMk/>
            <pc:sldMk cId="3820603147" sldId="262"/>
            <ac:spMk id="13" creationId="{E01A8CC5-80D0-6573-8364-6ADD486C5AF1}"/>
          </ac:spMkLst>
        </pc:spChg>
        <pc:spChg chg="mod">
          <ac:chgData name="Marc McBride" userId="c27d96be-ec6a-4080-99b2-58a4c9948cce" providerId="ADAL" clId="{5E32C7F5-1B41-455E-AD6E-D43260E08B2B}" dt="2026-01-11T20:40:51.100" v="4936" actId="6549"/>
          <ac:spMkLst>
            <pc:docMk/>
            <pc:sldMk cId="3820603147" sldId="262"/>
            <ac:spMk id="15" creationId="{17803014-FDFB-0543-0BEA-C322F38018B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3953F3-A625-4393-89F9-4B75DF483669}" type="datetimeFigureOut">
              <a:rPr lang="en-GB" smtClean="0"/>
              <a:t>11/01/2026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DEA28-0944-458C-A2B6-3DA368FB156A}" type="slidenum">
              <a:rPr lang="en-GB" smtClean="0"/>
              <a:t>‹#›</a:t>
            </a:fld>
            <a:endParaRPr lang="en-GB" dirty="0"/>
          </a:p>
        </p:txBody>
      </p:sp>
    </p:spTree>
    <p:extLst>
      <p:ext uri="{BB962C8B-B14F-4D97-AF65-F5344CB8AC3E}">
        <p14:creationId xmlns:p14="http://schemas.microsoft.com/office/powerpoint/2010/main" val="3719159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Put the guidelines in the Master Version </a:t>
            </a:r>
          </a:p>
          <a:p>
            <a:endParaRPr lang="en-GB" dirty="0"/>
          </a:p>
          <a:p>
            <a:r>
              <a:rPr lang="en-GB" dirty="0"/>
              <a:t>Adjust guidelines if Supertitle and/or subtitles required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DEA28-0944-458C-A2B6-3DA368FB156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6172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DB82C5D-ACFD-08C6-3953-529CE6D5755A}"/>
              </a:ext>
            </a:extLst>
          </p:cNvPr>
          <p:cNvSpPr>
            <a:spLocks noGrp="1"/>
          </p:cNvSpPr>
          <p:nvPr>
            <p:ph type="dt" sz="half" idx="10"/>
          </p:nvPr>
        </p:nvSpPr>
        <p:spPr/>
        <p:txBody>
          <a:bodyPr/>
          <a:lstStyle>
            <a:lvl1pPr>
              <a:defRPr/>
            </a:lvl1pPr>
          </a:lstStyle>
          <a:p>
            <a:r>
              <a:rPr lang="en-GB" dirty="0"/>
              <a:t>Saturday, 08 November 2025</a:t>
            </a:r>
          </a:p>
        </p:txBody>
      </p:sp>
      <p:sp>
        <p:nvSpPr>
          <p:cNvPr id="5" name="Footer Placeholder 4">
            <a:extLst>
              <a:ext uri="{FF2B5EF4-FFF2-40B4-BE49-F238E27FC236}">
                <a16:creationId xmlns:a16="http://schemas.microsoft.com/office/drawing/2014/main" id="{0975E3CC-195C-327A-2EE8-36FB863B86B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6B346DD-D1C3-5265-18CA-914F85B5F3FA}"/>
              </a:ext>
            </a:extLst>
          </p:cNvPr>
          <p:cNvSpPr>
            <a:spLocks noGrp="1"/>
          </p:cNvSpPr>
          <p:nvPr>
            <p:ph type="sldNum" sz="quarter" idx="12"/>
          </p:nvPr>
        </p:nvSpPr>
        <p:spPr/>
        <p:txBody>
          <a:bodyPr/>
          <a:lstStyle/>
          <a:p>
            <a:fld id="{E7D213B6-0BD7-4705-A8D9-7475725A2AC0}" type="slidenum">
              <a:rPr lang="en-GB" smtClean="0"/>
              <a:t>‹#›</a:t>
            </a:fld>
            <a:endParaRPr lang="en-GB" dirty="0"/>
          </a:p>
        </p:txBody>
      </p:sp>
    </p:spTree>
    <p:extLst>
      <p:ext uri="{BB962C8B-B14F-4D97-AF65-F5344CB8AC3E}">
        <p14:creationId xmlns:p14="http://schemas.microsoft.com/office/powerpoint/2010/main" val="3471997811"/>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29349F1-9294-1A19-2877-1C083D3E2D76}"/>
              </a:ext>
            </a:extLst>
          </p:cNvPr>
          <p:cNvSpPr>
            <a:spLocks noGrp="1"/>
          </p:cNvSpPr>
          <p:nvPr>
            <p:ph type="dt" sz="half" idx="2"/>
          </p:nvPr>
        </p:nvSpPr>
        <p:spPr>
          <a:xfrm>
            <a:off x="695325" y="6361113"/>
            <a:ext cx="2743200" cy="396875"/>
          </a:xfrm>
          <a:prstGeom prst="rect">
            <a:avLst/>
          </a:prstGeom>
        </p:spPr>
        <p:txBody>
          <a:bodyPr vert="horz" lIns="91440" tIns="45720" rIns="91440" bIns="45720" rtlCol="0" anchor="ctr"/>
          <a:lstStyle>
            <a:lvl1pPr algn="l">
              <a:defRPr sz="1200">
                <a:solidFill>
                  <a:schemeClr val="tx1">
                    <a:tint val="75000"/>
                  </a:schemeClr>
                </a:solidFill>
              </a:defRPr>
            </a:lvl1pPr>
          </a:lstStyle>
          <a:p>
            <a:fld id="{B38F4E0F-5299-4FA6-A94A-A43982315934}" type="datetimeFigureOut">
              <a:rPr lang="en-GB" smtClean="0"/>
              <a:t>11/01/2026</a:t>
            </a:fld>
            <a:endParaRPr lang="en-GB" dirty="0"/>
          </a:p>
        </p:txBody>
      </p:sp>
      <p:sp>
        <p:nvSpPr>
          <p:cNvPr id="5" name="Footer Placeholder 4">
            <a:extLst>
              <a:ext uri="{FF2B5EF4-FFF2-40B4-BE49-F238E27FC236}">
                <a16:creationId xmlns:a16="http://schemas.microsoft.com/office/drawing/2014/main" id="{DE388995-7821-901A-770F-1438C139B564}"/>
              </a:ext>
            </a:extLst>
          </p:cNvPr>
          <p:cNvSpPr>
            <a:spLocks noGrp="1"/>
          </p:cNvSpPr>
          <p:nvPr>
            <p:ph type="ftr" sz="quarter" idx="3"/>
          </p:nvPr>
        </p:nvSpPr>
        <p:spPr>
          <a:xfrm>
            <a:off x="4036800" y="6346113"/>
            <a:ext cx="4114800" cy="39600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17162BE-099C-176C-423B-EEDC3C9E85D0}"/>
              </a:ext>
            </a:extLst>
          </p:cNvPr>
          <p:cNvSpPr>
            <a:spLocks noGrp="1"/>
          </p:cNvSpPr>
          <p:nvPr>
            <p:ph type="sldNum" sz="quarter" idx="4"/>
          </p:nvPr>
        </p:nvSpPr>
        <p:spPr>
          <a:xfrm>
            <a:off x="8607000" y="6346113"/>
            <a:ext cx="2743200" cy="396000"/>
          </a:xfrm>
          <a:prstGeom prst="rect">
            <a:avLst/>
          </a:prstGeom>
        </p:spPr>
        <p:txBody>
          <a:bodyPr vert="horz" lIns="91440" tIns="45720" rIns="91440" bIns="45720" rtlCol="0" anchor="ctr"/>
          <a:lstStyle>
            <a:lvl1pPr algn="r">
              <a:defRPr sz="1200">
                <a:solidFill>
                  <a:schemeClr val="tx1">
                    <a:tint val="75000"/>
                  </a:schemeClr>
                </a:solidFill>
              </a:defRPr>
            </a:lvl1pPr>
          </a:lstStyle>
          <a:p>
            <a:fld id="{E7D213B6-0BD7-4705-A8D9-7475725A2AC0}" type="slidenum">
              <a:rPr lang="en-GB" smtClean="0"/>
              <a:t>‹#›</a:t>
            </a:fld>
            <a:endParaRPr lang="en-GB" dirty="0"/>
          </a:p>
        </p:txBody>
      </p:sp>
    </p:spTree>
    <p:extLst>
      <p:ext uri="{BB962C8B-B14F-4D97-AF65-F5344CB8AC3E}">
        <p14:creationId xmlns:p14="http://schemas.microsoft.com/office/powerpoint/2010/main" val="3712401254"/>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8" userDrawn="1">
          <p15:clr>
            <a:srgbClr val="F26B43"/>
          </p15:clr>
        </p15:guide>
        <p15:guide id="2" pos="3772" userDrawn="1">
          <p15:clr>
            <a:srgbClr val="F26B43"/>
          </p15:clr>
        </p15:guide>
        <p15:guide id="3" pos="98" userDrawn="1">
          <p15:clr>
            <a:srgbClr val="F26B43"/>
          </p15:clr>
        </p15:guide>
        <p15:guide id="4" pos="7582" userDrawn="1">
          <p15:clr>
            <a:srgbClr val="F26B43"/>
          </p15:clr>
        </p15:guide>
        <p15:guide id="5" orient="horz" pos="73" userDrawn="1">
          <p15:clr>
            <a:srgbClr val="F26B43"/>
          </p15:clr>
        </p15:guide>
        <p15:guide id="6" orient="horz" pos="4247" userDrawn="1">
          <p15:clr>
            <a:srgbClr val="F26B43"/>
          </p15:clr>
        </p15:guide>
        <p15:guide id="7" orient="horz" pos="3997" userDrawn="1">
          <p15:clr>
            <a:srgbClr val="F26B43"/>
          </p15:clr>
        </p15:guide>
        <p15:guide id="8" orient="horz" pos="3906" userDrawn="1">
          <p15:clr>
            <a:srgbClr val="F26B43"/>
          </p15:clr>
        </p15:guide>
        <p15:guide id="9" orient="horz" pos="232" userDrawn="1">
          <p15:clr>
            <a:srgbClr val="F26B43"/>
          </p15:clr>
        </p15:guide>
        <p15:guide id="10" pos="438" userDrawn="1">
          <p15:clr>
            <a:srgbClr val="F26B43"/>
          </p15:clr>
        </p15:guide>
        <p15:guide id="11" pos="7242" userDrawn="1">
          <p15:clr>
            <a:srgbClr val="F26B43"/>
          </p15:clr>
        </p15:guide>
        <p15:guide id="12" orient="horz" pos="1071" userDrawn="1">
          <p15:clr>
            <a:srgbClr val="F26B43"/>
          </p15:clr>
        </p15:guide>
        <p15:guide id="13" orient="horz" pos="1162" userDrawn="1">
          <p15:clr>
            <a:srgbClr val="F26B43"/>
          </p15:clr>
        </p15:guide>
        <p15:guide id="14" pos="1459" userDrawn="1">
          <p15:clr>
            <a:srgbClr val="F26B43"/>
          </p15:clr>
        </p15:guide>
        <p15:guide id="15" pos="1595" userDrawn="1">
          <p15:clr>
            <a:srgbClr val="F26B43"/>
          </p15:clr>
        </p15:guide>
        <p15:guide id="16" pos="2615" userDrawn="1">
          <p15:clr>
            <a:srgbClr val="F26B43"/>
          </p15:clr>
        </p15:guide>
        <p15:guide id="17" pos="2751" userDrawn="1">
          <p15:clr>
            <a:srgbClr val="F26B43"/>
          </p15:clr>
        </p15:guide>
        <p15:guide id="18" pos="3908" userDrawn="1">
          <p15:clr>
            <a:srgbClr val="F26B43"/>
          </p15:clr>
        </p15:guide>
        <p15:guide id="19" pos="4929" userDrawn="1">
          <p15:clr>
            <a:srgbClr val="F26B43"/>
          </p15:clr>
        </p15:guide>
        <p15:guide id="20" pos="5065" userDrawn="1">
          <p15:clr>
            <a:srgbClr val="F26B43"/>
          </p15:clr>
        </p15:guide>
        <p15:guide id="21" pos="6108" userDrawn="1">
          <p15:clr>
            <a:srgbClr val="F26B43"/>
          </p15:clr>
        </p15:guide>
        <p15:guide id="22" pos="6221" userDrawn="1">
          <p15:clr>
            <a:srgbClr val="F26B43"/>
          </p15:clr>
        </p15:guide>
        <p15:guide id="23" orient="horz" pos="259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hyperlink" Target="https://www.gov.uk/government/publications/nuclear-regulatory-taskforc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nucleus.iaea.org/sites/connect/ISOPpublic/SitePages/Home.aspx" TargetMode="External"/><Relationship Id="rId5" Type="http://schemas.openxmlformats.org/officeDocument/2006/relationships/hyperlink" Target="https://www.oecd-nea.org/jcms/pl_104274/international-reglab-project" TargetMode="External"/><Relationship Id="rId4" Type="http://schemas.openxmlformats.org/officeDocument/2006/relationships/hyperlink" Target="https://www.onr.org.uk/our-expertise/innov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1.jpg">
            <a:extLst>
              <a:ext uri="{FF2B5EF4-FFF2-40B4-BE49-F238E27FC236}">
                <a16:creationId xmlns:a16="http://schemas.microsoft.com/office/drawing/2014/main" id="{84769A44-C5A4-9184-703B-88F1086AB699}"/>
              </a:ext>
            </a:extLst>
          </p:cNvPr>
          <p:cNvPicPr/>
          <p:nvPr/>
        </p:nvPicPr>
        <p:blipFill>
          <a:blip r:embed="rId3"/>
          <a:srcRect/>
          <a:stretch>
            <a:fillRect/>
          </a:stretch>
        </p:blipFill>
        <p:spPr>
          <a:xfrm>
            <a:off x="10455275" y="368300"/>
            <a:ext cx="1041400" cy="623570"/>
          </a:xfrm>
          <a:prstGeom prst="rect">
            <a:avLst/>
          </a:prstGeom>
          <a:ln/>
        </p:spPr>
      </p:pic>
      <p:sp>
        <p:nvSpPr>
          <p:cNvPr id="3" name="Rectangle 2">
            <a:extLst>
              <a:ext uri="{FF2B5EF4-FFF2-40B4-BE49-F238E27FC236}">
                <a16:creationId xmlns:a16="http://schemas.microsoft.com/office/drawing/2014/main" id="{980D5E52-9479-A792-354F-5DE7E849014E}"/>
              </a:ext>
            </a:extLst>
          </p:cNvPr>
          <p:cNvSpPr/>
          <p:nvPr/>
        </p:nvSpPr>
        <p:spPr>
          <a:xfrm>
            <a:off x="695325" y="328857"/>
            <a:ext cx="9001125" cy="4261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B1251"/>
                </a:solidFill>
                <a:effectLst/>
                <a:uLnTx/>
                <a:uFillTx/>
                <a:latin typeface="Calibri" panose="020F0502020204030204"/>
                <a:ea typeface="+mn-ea"/>
                <a:cs typeface="+mn-cs"/>
              </a:rPr>
              <a:t>Emerging and Future Technologies Special Interest Group – Meeting Record</a:t>
            </a:r>
          </a:p>
        </p:txBody>
      </p:sp>
      <p:sp>
        <p:nvSpPr>
          <p:cNvPr id="4" name="Rectangle 3">
            <a:extLst>
              <a:ext uri="{FF2B5EF4-FFF2-40B4-BE49-F238E27FC236}">
                <a16:creationId xmlns:a16="http://schemas.microsoft.com/office/drawing/2014/main" id="{D0533759-5100-B6AE-991B-69D50B05B602}"/>
              </a:ext>
            </a:extLst>
          </p:cNvPr>
          <p:cNvSpPr/>
          <p:nvPr/>
        </p:nvSpPr>
        <p:spPr>
          <a:xfrm>
            <a:off x="695325" y="853700"/>
            <a:ext cx="9001125" cy="8465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1B1251"/>
                </a:solidFill>
                <a:effectLst/>
                <a:uLnTx/>
                <a:uFillTx/>
                <a:latin typeface="Calibri" panose="020F0502020204030204"/>
                <a:ea typeface="+mn-ea"/>
                <a:cs typeface="+mn-cs"/>
              </a:rPr>
              <a:t>Topic: Adoption of new technologies in nuclear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1B1251"/>
                </a:solidFill>
                <a:latin typeface="Calibri" panose="020F0502020204030204"/>
              </a:rPr>
              <a:t>(a regulatory perspective)</a:t>
            </a:r>
            <a:endParaRPr kumimoji="0" lang="en-GB" sz="2800" b="0" i="0" u="none" strike="noStrike" kern="1200" cap="none" spc="0" normalizeH="0" baseline="0" noProof="0" dirty="0">
              <a:ln>
                <a:noFill/>
              </a:ln>
              <a:solidFill>
                <a:srgbClr val="1B1251"/>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98ADB33-57A1-3707-28BD-6EA0C275520B}"/>
              </a:ext>
            </a:extLst>
          </p:cNvPr>
          <p:cNvSpPr/>
          <p:nvPr/>
        </p:nvSpPr>
        <p:spPr>
          <a:xfrm>
            <a:off x="7702057" y="5178490"/>
            <a:ext cx="3794616" cy="1166748"/>
          </a:xfrm>
          <a:prstGeom prst="rect">
            <a:avLst/>
          </a:prstGeom>
          <a:solidFill>
            <a:srgbClr val="E8E7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Aft>
                <a:spcPts val="6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4"/>
              </a:rPr>
              <a:t>ONR innovation webpage</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r>
              <a:rPr lang="en-GB" sz="1200" dirty="0">
                <a:solidFill>
                  <a:srgbClr val="000000"/>
                </a:solidFill>
                <a:latin typeface="Arial" panose="020B0604020202020204" pitchFamily="34" charset="0"/>
                <a:ea typeface="Calibri" panose="020F0502020204030204" pitchFamily="34" charset="0"/>
                <a:cs typeface="Arial" panose="020B0604020202020204" pitchFamily="34" charset="0"/>
                <a:hlinkClick r:id="rId5"/>
              </a:rPr>
              <a:t>NEA RegLab project</a:t>
            </a:r>
            <a:endParaRPr lang="en-GB" sz="12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6"/>
              </a:rPr>
              <a:t>IAEA ISOP</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r>
              <a:rPr lang="en-GB" sz="1200" dirty="0">
                <a:solidFill>
                  <a:srgbClr val="000000"/>
                </a:solidFill>
                <a:latin typeface="Arial" panose="020B0604020202020204" pitchFamily="34" charset="0"/>
                <a:ea typeface="Calibri" panose="020F0502020204030204" pitchFamily="34" charset="0"/>
                <a:cs typeface="Arial" panose="020B0604020202020204" pitchFamily="34" charset="0"/>
                <a:hlinkClick r:id="rId7"/>
              </a:rPr>
              <a:t>Nuclear Regulatory Review</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Aft>
                <a:spcPts val="60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8ADCC739-9C92-B862-DD54-671DCA8B9BBB}"/>
              </a:ext>
            </a:extLst>
          </p:cNvPr>
          <p:cNvSpPr/>
          <p:nvPr/>
        </p:nvSpPr>
        <p:spPr>
          <a:xfrm>
            <a:off x="7702057" y="4752311"/>
            <a:ext cx="3794615" cy="426179"/>
          </a:xfrm>
          <a:prstGeom prst="rect">
            <a:avLst/>
          </a:prstGeom>
          <a:solidFill>
            <a:srgbClr val="DD1E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Useful links</a:t>
            </a:r>
          </a:p>
        </p:txBody>
      </p:sp>
      <p:sp>
        <p:nvSpPr>
          <p:cNvPr id="8" name="Rectangle 7">
            <a:extLst>
              <a:ext uri="{FF2B5EF4-FFF2-40B4-BE49-F238E27FC236}">
                <a16:creationId xmlns:a16="http://schemas.microsoft.com/office/drawing/2014/main" id="{9596A568-1D44-9576-7AA6-71CD3E42F9A7}"/>
              </a:ext>
            </a:extLst>
          </p:cNvPr>
          <p:cNvSpPr/>
          <p:nvPr/>
        </p:nvSpPr>
        <p:spPr>
          <a:xfrm>
            <a:off x="7702062" y="1844675"/>
            <a:ext cx="3794615" cy="426179"/>
          </a:xfrm>
          <a:prstGeom prst="rect">
            <a:avLst/>
          </a:prstGeom>
          <a:solidFill>
            <a:srgbClr val="DD1E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Key takeaways</a:t>
            </a:r>
          </a:p>
        </p:txBody>
      </p:sp>
      <p:sp>
        <p:nvSpPr>
          <p:cNvPr id="12" name="Rectangle 11">
            <a:extLst>
              <a:ext uri="{FF2B5EF4-FFF2-40B4-BE49-F238E27FC236}">
                <a16:creationId xmlns:a16="http://schemas.microsoft.com/office/drawing/2014/main" id="{1FB7884C-23C2-841A-A322-8B129884A363}"/>
              </a:ext>
            </a:extLst>
          </p:cNvPr>
          <p:cNvSpPr/>
          <p:nvPr/>
        </p:nvSpPr>
        <p:spPr>
          <a:xfrm>
            <a:off x="695327" y="1844675"/>
            <a:ext cx="6927604" cy="426179"/>
          </a:xfrm>
          <a:prstGeom prst="rect">
            <a:avLst/>
          </a:prstGeom>
          <a:solidFill>
            <a:srgbClr val="DD1E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Discussion points</a:t>
            </a:r>
          </a:p>
        </p:txBody>
      </p:sp>
      <p:sp>
        <p:nvSpPr>
          <p:cNvPr id="13" name="Rectangle 12">
            <a:extLst>
              <a:ext uri="{FF2B5EF4-FFF2-40B4-BE49-F238E27FC236}">
                <a16:creationId xmlns:a16="http://schemas.microsoft.com/office/drawing/2014/main" id="{E01A8CC5-80D0-6573-8364-6ADD486C5AF1}"/>
              </a:ext>
            </a:extLst>
          </p:cNvPr>
          <p:cNvSpPr/>
          <p:nvPr/>
        </p:nvSpPr>
        <p:spPr>
          <a:xfrm>
            <a:off x="695326" y="6345238"/>
            <a:ext cx="3455988" cy="396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B1251"/>
                </a:solidFill>
                <a:effectLst/>
                <a:uLnTx/>
                <a:uFillTx/>
                <a:latin typeface="Calibri" panose="020F0502020204030204"/>
                <a:ea typeface="+mn-ea"/>
                <a:cs typeface="+mn-cs"/>
              </a:rPr>
              <a:t>Monday 1 December 2025</a:t>
            </a:r>
          </a:p>
        </p:txBody>
      </p:sp>
      <p:sp>
        <p:nvSpPr>
          <p:cNvPr id="15" name="Rectangle 14">
            <a:extLst>
              <a:ext uri="{FF2B5EF4-FFF2-40B4-BE49-F238E27FC236}">
                <a16:creationId xmlns:a16="http://schemas.microsoft.com/office/drawing/2014/main" id="{17803014-FDFB-0543-0BEA-C322F38018BE}"/>
              </a:ext>
            </a:extLst>
          </p:cNvPr>
          <p:cNvSpPr/>
          <p:nvPr/>
        </p:nvSpPr>
        <p:spPr>
          <a:xfrm>
            <a:off x="4367213" y="6345238"/>
            <a:ext cx="1620837" cy="396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B1251"/>
                </a:solidFill>
                <a:effectLst/>
                <a:uLnTx/>
                <a:uFillTx/>
                <a:latin typeface="Calibri" panose="020F0502020204030204"/>
                <a:ea typeface="+mn-ea"/>
                <a:cs typeface="+mn-cs"/>
              </a:rPr>
              <a:t>12:00 – 13:00</a:t>
            </a:r>
          </a:p>
        </p:txBody>
      </p:sp>
      <p:sp>
        <p:nvSpPr>
          <p:cNvPr id="16" name="Rectangle 15">
            <a:extLst>
              <a:ext uri="{FF2B5EF4-FFF2-40B4-BE49-F238E27FC236}">
                <a16:creationId xmlns:a16="http://schemas.microsoft.com/office/drawing/2014/main" id="{3D29FC46-4990-A17D-C533-D9E2C018C46D}"/>
              </a:ext>
            </a:extLst>
          </p:cNvPr>
          <p:cNvSpPr/>
          <p:nvPr/>
        </p:nvSpPr>
        <p:spPr>
          <a:xfrm>
            <a:off x="6203950" y="6345238"/>
            <a:ext cx="1620838" cy="396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B1251"/>
                </a:solidFill>
                <a:effectLst/>
                <a:uLnTx/>
                <a:uFillTx/>
                <a:latin typeface="Calibri" panose="020F0502020204030204"/>
                <a:ea typeface="+mn-ea"/>
                <a:cs typeface="+mn-cs"/>
              </a:rPr>
              <a:t>Via Zoom</a:t>
            </a:r>
          </a:p>
        </p:txBody>
      </p:sp>
      <p:sp>
        <p:nvSpPr>
          <p:cNvPr id="10" name="Rectangle 9">
            <a:extLst>
              <a:ext uri="{FF2B5EF4-FFF2-40B4-BE49-F238E27FC236}">
                <a16:creationId xmlns:a16="http://schemas.microsoft.com/office/drawing/2014/main" id="{D7AD0BA1-3C67-3176-85A9-A853B2B4051F}"/>
              </a:ext>
            </a:extLst>
          </p:cNvPr>
          <p:cNvSpPr/>
          <p:nvPr/>
        </p:nvSpPr>
        <p:spPr>
          <a:xfrm>
            <a:off x="695327" y="2270853"/>
            <a:ext cx="6927604" cy="4074385"/>
          </a:xfrm>
          <a:prstGeom prst="rect">
            <a:avLst/>
          </a:prstGeom>
          <a:solidFill>
            <a:srgbClr val="E8E7ED"/>
          </a:solidFill>
          <a:ln>
            <a:noFill/>
          </a:ln>
        </p:spPr>
        <p:style>
          <a:lnRef idx="2">
            <a:schemeClr val="accent1">
              <a:shade val="15000"/>
            </a:schemeClr>
          </a:lnRef>
          <a:fillRef idx="1">
            <a:schemeClr val="accent1"/>
          </a:fillRef>
          <a:effectRef idx="0">
            <a:schemeClr val="accent1"/>
          </a:effectRef>
          <a:fontRef idx="minor">
            <a:schemeClr val="lt1"/>
          </a:fontRef>
        </p:style>
        <p:txBody>
          <a:bodyPr numCol="1" rtlCol="0" anchor="t"/>
          <a:lstStyle/>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The Office for Nuclear Regulation (ONR) defines innovation as ‘the implementation of new ideas that generate value’.  It encompasses new ways of working as well as new technologies.</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The UK government is committed to innovation as a driver of economic growth and efficiency.  ONR also supports innovation as it can help reduce legacy risk in the sector faster.  ONR engages with industry, other regulators and international frameworks, such as the Nuclear Energy Agency (NEA) ‘RegLab’ and the International Atomic Energy Agency (IAEA) network on Innovation to Support Operating Nuclear Power Plants (ISOP).</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ONR’s vision is to empower dutyholders to confidently implement innovative solutions in the UK nuclear industry, with the following outcomes: (1) step change in mindset; (2) constructive regulatory engagement; and (3) visible impact.</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ONR is undertaking UK government funded research to accelerate the safe and secure deployment of AI in nuclear installations and support a responsible shift of focus from applications with low autonomy / low safety significance to beneficial applications of higher autonomy / higher significance of failure.</a:t>
            </a:r>
          </a:p>
          <a:p>
            <a:pPr marL="176213" marR="0" lvl="0" indent="-176213"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GB" sz="1400" dirty="0">
                <a:solidFill>
                  <a:prstClr val="black"/>
                </a:solidFill>
              </a:rPr>
              <a:t>The recently published Nuclear Regulatory Review has recommended that government and industry establish a nuclear digital programme to accelerate the take up of digital technologies, including AI.</a:t>
            </a:r>
          </a:p>
        </p:txBody>
      </p:sp>
      <p:sp>
        <p:nvSpPr>
          <p:cNvPr id="11" name="Rectangle 10">
            <a:extLst>
              <a:ext uri="{FF2B5EF4-FFF2-40B4-BE49-F238E27FC236}">
                <a16:creationId xmlns:a16="http://schemas.microsoft.com/office/drawing/2014/main" id="{B197C65E-9D9E-592E-274E-DF36C0D171BF}"/>
              </a:ext>
            </a:extLst>
          </p:cNvPr>
          <p:cNvSpPr/>
          <p:nvPr/>
        </p:nvSpPr>
        <p:spPr>
          <a:xfrm>
            <a:off x="7702062" y="2270855"/>
            <a:ext cx="3794615" cy="2336994"/>
          </a:xfrm>
          <a:prstGeom prst="rect">
            <a:avLst/>
          </a:prstGeom>
          <a:solidFill>
            <a:srgbClr val="E8E7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Aft>
                <a:spcPts val="6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ONR is supporting the UK to adopt innovative technology and processes through various national and international initiatives.</a:t>
            </a:r>
          </a:p>
          <a:p>
            <a:pPr marL="285750" marR="0" lvl="0" indent="-285750" algn="l" defTabSz="914400" rtl="0" eaLnBrk="1" fontAlgn="auto" latinLnBrk="0" hangingPunct="1">
              <a:lnSpc>
                <a:spcPct val="100000"/>
              </a:lnSpc>
              <a:spcAft>
                <a:spcPts val="600"/>
              </a:spcAft>
              <a:buClrTx/>
              <a:buSzTx/>
              <a:buFont typeface="Arial" panose="020B0604020202020204" pitchFamily="34" charset="0"/>
              <a:buChar char="•"/>
              <a:tabLst/>
              <a:defRPr/>
            </a:pPr>
            <a:r>
              <a:rPr lang="en-GB" sz="1400" dirty="0">
                <a:solidFill>
                  <a:prstClr val="black"/>
                </a:solidFill>
                <a:latin typeface="Calibri" panose="020F0502020204030204"/>
              </a:rPr>
              <a:t>ONR’s approach reflects a broader commitment by UK government to innovation, strengthened recently by the Nuclear Regulatory Review recommendations.</a:t>
            </a:r>
          </a:p>
          <a:p>
            <a:pPr marL="285750" marR="0" lvl="0" indent="-285750" algn="l" defTabSz="914400" rtl="0" eaLnBrk="1" fontAlgn="auto" latinLnBrk="0" hangingPunct="1">
              <a:lnSpc>
                <a:spcPct val="100000"/>
              </a:lnSpc>
              <a:spcAft>
                <a:spcPts val="6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There is an opportunity </a:t>
            </a:r>
            <a:r>
              <a:rPr lang="en-GB" sz="1400" dirty="0">
                <a:solidFill>
                  <a:prstClr val="black"/>
                </a:solidFill>
                <a:latin typeface="Calibri" panose="020F0502020204030204"/>
              </a:rPr>
              <a:t>to further enhance cooperation amongst regulators </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0603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344</Words>
  <Application>Microsoft Office PowerPoint</Application>
  <PresentationFormat>Widescreen</PresentationFormat>
  <Paragraphs>26</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Krzyzosiak</dc:creator>
  <cp:lastModifiedBy>Marc McBride</cp:lastModifiedBy>
  <cp:revision>5</cp:revision>
  <dcterms:created xsi:type="dcterms:W3CDTF">2024-02-02T10:44:20Z</dcterms:created>
  <dcterms:modified xsi:type="dcterms:W3CDTF">2026-01-11T20:41:16Z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e5e003a-90eb-47c9-a506-ad47e7a0b281_Enabled">
    <vt:lpwstr>true</vt:lpwstr>
  </property>
  <property fmtid="{D5CDD505-2E9C-101B-9397-08002B2CF9AE}" pid="3" name="MSIP_Label_9e5e003a-90eb-47c9-a506-ad47e7a0b281_SetDate">
    <vt:lpwstr>2024-05-18T06:05:03Z</vt:lpwstr>
  </property>
  <property fmtid="{D5CDD505-2E9C-101B-9397-08002B2CF9AE}" pid="4" name="MSIP_Label_9e5e003a-90eb-47c9-a506-ad47e7a0b281_Method">
    <vt:lpwstr>Privileged</vt:lpwstr>
  </property>
  <property fmtid="{D5CDD505-2E9C-101B-9397-08002B2CF9AE}" pid="5" name="MSIP_Label_9e5e003a-90eb-47c9-a506-ad47e7a0b281_Name">
    <vt:lpwstr>OFFICIAL</vt:lpwstr>
  </property>
  <property fmtid="{D5CDD505-2E9C-101B-9397-08002B2CF9AE}" pid="6" name="MSIP_Label_9e5e003a-90eb-47c9-a506-ad47e7a0b281_SiteId">
    <vt:lpwstr>742775df-8077-48d6-81d0-1e82a1f52cb8</vt:lpwstr>
  </property>
  <property fmtid="{D5CDD505-2E9C-101B-9397-08002B2CF9AE}" pid="7" name="MSIP_Label_9e5e003a-90eb-47c9-a506-ad47e7a0b281_ActionId">
    <vt:lpwstr>d012d129-8d67-4b9b-b6ea-f5c44c3643d6</vt:lpwstr>
  </property>
  <property fmtid="{D5CDD505-2E9C-101B-9397-08002B2CF9AE}" pid="8" name="MSIP_Label_9e5e003a-90eb-47c9-a506-ad47e7a0b281_ContentBits">
    <vt:lpwstr>0</vt:lpwstr>
  </property>
</Properties>
</file>